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95" r:id="rId4"/>
    <p:sldId id="282" r:id="rId5"/>
    <p:sldId id="302" r:id="rId6"/>
    <p:sldId id="296" r:id="rId7"/>
    <p:sldId id="287" r:id="rId8"/>
    <p:sldId id="285" r:id="rId9"/>
    <p:sldId id="297" r:id="rId10"/>
    <p:sldId id="305" r:id="rId11"/>
    <p:sldId id="303" r:id="rId12"/>
    <p:sldId id="300" r:id="rId13"/>
    <p:sldId id="304" r:id="rId14"/>
    <p:sldId id="307" r:id="rId15"/>
    <p:sldId id="290" r:id="rId16"/>
    <p:sldId id="291" r:id="rId17"/>
    <p:sldId id="292" r:id="rId18"/>
    <p:sldId id="293" r:id="rId19"/>
    <p:sldId id="298" r:id="rId20"/>
    <p:sldId id="306" r:id="rId21"/>
    <p:sldId id="308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F6EA24-42FC-4C27-BA5B-F1C120AFB0FF}">
          <p14:sldIdLst>
            <p14:sldId id="256"/>
            <p14:sldId id="278"/>
            <p14:sldId id="295"/>
            <p14:sldId id="282"/>
            <p14:sldId id="302"/>
            <p14:sldId id="296"/>
            <p14:sldId id="287"/>
            <p14:sldId id="285"/>
            <p14:sldId id="297"/>
            <p14:sldId id="305"/>
            <p14:sldId id="303"/>
            <p14:sldId id="300"/>
            <p14:sldId id="304"/>
            <p14:sldId id="307"/>
            <p14:sldId id="290"/>
            <p14:sldId id="291"/>
            <p14:sldId id="292"/>
            <p14:sldId id="293"/>
            <p14:sldId id="298"/>
            <p14:sldId id="306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04868-4B04-48ED-B365-64F3B8D68C6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FFB74-73F2-4B63-B8BD-D23F0714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7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2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6178-070B-4876-B448-463DC3E2364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3540-B373-4FD0-AF18-52EF96875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60.g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queri.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riusursache/marius-ursache-sketching-prototyp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oqups.com/" TargetMode="External"/><Relationship Id="rId3" Type="http://schemas.openxmlformats.org/officeDocument/2006/relationships/hyperlink" Target="http://balsamiq.com/" TargetMode="External"/><Relationship Id="rId7" Type="http://schemas.openxmlformats.org/officeDocument/2006/relationships/hyperlink" Target="http://www.adobe.com/ru/products/firework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axure.com/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61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 8 Системное проектирование: Проектирование интерфейсов</a:t>
            </a:r>
            <a:endParaRPr lang="en-US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6B773E1-0B6B-471D-B14E-61D8637BA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3886"/>
            <a:ext cx="9144000" cy="993913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>
                <a:solidFill>
                  <a:srgbClr val="0DEEF3"/>
                </a:solidFill>
              </a:rPr>
              <a:t>PhD, </a:t>
            </a:r>
            <a:r>
              <a:rPr lang="kk-KZ" sz="2400" dirty="0">
                <a:solidFill>
                  <a:srgbClr val="0DEEF3"/>
                </a:solidFill>
              </a:rPr>
              <a:t>кафедра информационные системы</a:t>
            </a:r>
          </a:p>
          <a:p>
            <a:pPr marL="0" indent="0" algn="r">
              <a:buNone/>
            </a:pPr>
            <a:r>
              <a:rPr lang="kk-KZ" sz="2400" dirty="0">
                <a:solidFill>
                  <a:srgbClr val="00B050"/>
                </a:solidFill>
              </a:rPr>
              <a:t>Карюкин В</a:t>
            </a:r>
            <a:r>
              <a:rPr lang="ru-RU" sz="2400" dirty="0">
                <a:solidFill>
                  <a:srgbClr val="00B050"/>
                </a:solidFill>
              </a:rPr>
              <a:t>.И.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9827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Типовые схемы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067719"/>
            <a:ext cx="7924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Модульная сетка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629" y="3094485"/>
            <a:ext cx="2885209" cy="104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2815"/>
            <a:ext cx="3976255" cy="5015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43975" y="3291327"/>
            <a:ext cx="224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960.gs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Адаптивный дизайн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87" y="1537854"/>
            <a:ext cx="3883836" cy="167640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14255"/>
            <a:ext cx="9963150" cy="311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9101" y="2052888"/>
            <a:ext cx="3341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Примеры адаптивного дизайна </a:t>
            </a:r>
            <a:endParaRPr lang="en-US" dirty="0"/>
          </a:p>
          <a:p>
            <a:r>
              <a:rPr lang="ru-RU" dirty="0"/>
              <a:t>на </a:t>
            </a:r>
            <a:r>
              <a:rPr lang="en-US" dirty="0">
                <a:hlinkClick r:id="rId4"/>
              </a:rPr>
              <a:t>mediaqueri.es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0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данных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412" y="2104879"/>
            <a:ext cx="5046558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4879"/>
            <a:ext cx="3790181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506022"/>
            <a:ext cx="115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Текстовое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83412" y="1528451"/>
            <a:ext cx="143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Графическое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Мариванна</a:t>
            </a:r>
            <a:r>
              <a:rPr lang="ru-RU" dirty="0"/>
              <a:t>, мне листика не хватило»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Или как разместить все самое нужное под рукой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1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40" y="374822"/>
            <a:ext cx="8812321" cy="61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57" y="282149"/>
            <a:ext cx="8674886" cy="62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1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21" y="257020"/>
            <a:ext cx="8744159" cy="63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30" y="277123"/>
            <a:ext cx="8688741" cy="63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Прототипирование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проектирования</a:t>
            </a:r>
            <a:endParaRPr lang="en-US" dirty="0"/>
          </a:p>
        </p:txBody>
      </p:sp>
      <p:pic>
        <p:nvPicPr>
          <p:cNvPr id="1026" name="Picture 2" descr="http://acmelab.gatech.edu/slu3/wp-content/uploads/Elements-of-User-Experien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9008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3301" y="2339301"/>
            <a:ext cx="5750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Компоновка</a:t>
            </a:r>
          </a:p>
          <a:p>
            <a:endParaRPr lang="ru-RU" sz="2400" b="1" dirty="0"/>
          </a:p>
          <a:p>
            <a:r>
              <a:rPr lang="ru-RU" dirty="0"/>
              <a:t>То, что обычно имеют ввиду под удобством интерфейса – расположение элементов и связи между ними</a:t>
            </a:r>
          </a:p>
          <a:p>
            <a:endParaRPr lang="ru-RU" dirty="0"/>
          </a:p>
        </p:txBody>
      </p:sp>
      <p:sp>
        <p:nvSpPr>
          <p:cNvPr id="6" name="Left Arrow 5"/>
          <p:cNvSpPr/>
          <p:nvPr/>
        </p:nvSpPr>
        <p:spPr>
          <a:xfrm>
            <a:off x="4246287" y="3047999"/>
            <a:ext cx="969818" cy="443346"/>
          </a:xfrm>
          <a:prstGeom prst="lef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Может быстрее сразу делать чистовой макет?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732" y="1858602"/>
            <a:ext cx="5838825" cy="425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108" y="5746945"/>
            <a:ext cx="189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 </a:t>
            </a:r>
            <a:r>
              <a:rPr lang="en-US" dirty="0">
                <a:hlinkClick r:id="rId3"/>
              </a:rPr>
              <a:t>Marius </a:t>
            </a:r>
            <a:r>
              <a:rPr lang="en-US" dirty="0" err="1">
                <a:hlinkClick r:id="rId3"/>
              </a:rPr>
              <a:t>Ursache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14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Balsamiq</a:t>
            </a:r>
            <a:r>
              <a:rPr lang="en-US" dirty="0"/>
              <a:t> Mockups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902" y="1749724"/>
            <a:ext cx="508809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917" y="6187808"/>
            <a:ext cx="14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balsamiq.com</a:t>
            </a:r>
            <a:endParaRPr lang="en-US" dirty="0"/>
          </a:p>
        </p:txBody>
      </p:sp>
      <p:pic>
        <p:nvPicPr>
          <p:cNvPr id="4098" name="Picture 2" descr="http://d1ia52o14m49vn.cloudfront.net/gsc/CU6HEH/6e/7a/ce/6e7ace9acc8949a9a4371ee6b3164c7c/header_files/u28_norm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12" y="1749724"/>
            <a:ext cx="12001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80763" y="1749724"/>
            <a:ext cx="2473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 позволяет создавать прототипы с высокой</a:t>
            </a:r>
          </a:p>
          <a:p>
            <a:r>
              <a:rPr lang="ru-RU" dirty="0"/>
              <a:t>интерактивностью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- громоздкий и дорогой</a:t>
            </a:r>
            <a:endParaRPr lang="en-US" dirty="0"/>
          </a:p>
          <a:p>
            <a:r>
              <a:rPr lang="en-US" dirty="0">
                <a:hlinkClick r:id="rId5"/>
              </a:rPr>
              <a:t>axure.com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075" y="3745279"/>
            <a:ext cx="590550" cy="552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80762" y="3640447"/>
            <a:ext cx="247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Мощный инструмент, но лучше использовать для чистовых макетов</a:t>
            </a:r>
            <a:endParaRPr lang="en-US" dirty="0"/>
          </a:p>
          <a:p>
            <a:r>
              <a:rPr lang="en-US" dirty="0">
                <a:hlinkClick r:id="rId7"/>
              </a:rPr>
              <a:t>adobe.com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80762" y="4987479"/>
            <a:ext cx="247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 бесплатный</a:t>
            </a:r>
          </a:p>
          <a:p>
            <a:r>
              <a:rPr lang="ru-RU" dirty="0"/>
              <a:t>- Работает в браузере и довольно медленно</a:t>
            </a:r>
            <a:endParaRPr lang="en-US" dirty="0"/>
          </a:p>
          <a:p>
            <a:r>
              <a:rPr lang="en-US" dirty="0">
                <a:hlinkClick r:id="rId8"/>
              </a:rPr>
              <a:t>moqups.com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075" y="5123276"/>
            <a:ext cx="582087" cy="5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Разработать интерактивный прототип в </a:t>
            </a:r>
            <a:r>
              <a:rPr lang="en-US" dirty="0" err="1"/>
              <a:t>Balsamiq</a:t>
            </a:r>
            <a:r>
              <a:rPr lang="en-US" dirty="0"/>
              <a:t> Mockups </a:t>
            </a:r>
            <a:r>
              <a:rPr lang="ru-RU" dirty="0"/>
              <a:t>по выбранному сценарию</a:t>
            </a:r>
          </a:p>
          <a:p>
            <a:r>
              <a:rPr lang="ru-RU" dirty="0"/>
              <a:t>Необходимо представить 2 различных варианта интерфейсного решения одной задачи (сценария)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раз о принципах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3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пользователя с интерфейсом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Когнитивная работа </a:t>
            </a:r>
            <a:r>
              <a:rPr lang="ru-RU" dirty="0"/>
              <a:t>– понимание информации и поведения интерфейса</a:t>
            </a:r>
          </a:p>
          <a:p>
            <a:r>
              <a:rPr lang="ru-RU" b="1" dirty="0"/>
              <a:t>Мнемоническая работа </a:t>
            </a:r>
            <a:r>
              <a:rPr lang="ru-RU" dirty="0"/>
              <a:t>– запоминание (расположение элементов, связей между ними, паролей и пр.) </a:t>
            </a:r>
          </a:p>
          <a:p>
            <a:r>
              <a:rPr lang="ru-RU" b="1" dirty="0"/>
              <a:t>Работа зрения </a:t>
            </a:r>
            <a:r>
              <a:rPr lang="ru-RU" dirty="0"/>
              <a:t>– поиск нужной информации или объектов интерфейса</a:t>
            </a:r>
          </a:p>
          <a:p>
            <a:r>
              <a:rPr lang="ru-RU" b="1" dirty="0"/>
              <a:t>Физическая работа </a:t>
            </a:r>
            <a:r>
              <a:rPr lang="ru-RU" dirty="0"/>
              <a:t>– клики, жесты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6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облегчить работу пользователя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8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меньше интерфейса, тем лучше</a:t>
            </a:r>
            <a:endParaRPr lang="en-US" dirty="0"/>
          </a:p>
        </p:txBody>
      </p:sp>
      <p:pic>
        <p:nvPicPr>
          <p:cNvPr id="2052" name="Picture 4" descr="http://www.metodolog.ru/sites/default/files/u5/02411-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33" y="1690688"/>
            <a:ext cx="2920133" cy="29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3432" y="4981122"/>
            <a:ext cx="494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Михай</a:t>
            </a:r>
            <a:r>
              <a:rPr lang="ru-RU" dirty="0"/>
              <a:t> </a:t>
            </a:r>
            <a:r>
              <a:rPr lang="ru-RU" dirty="0" err="1"/>
              <a:t>Чиксентмихайи</a:t>
            </a:r>
            <a:r>
              <a:rPr lang="ru-RU" dirty="0"/>
              <a:t> и его «состояние потока»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8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Следуйте ментальным моделям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Лексика</a:t>
            </a:r>
            <a:r>
              <a:rPr lang="ru-RU" dirty="0"/>
              <a:t> - даты не возрастают и не убывают, он бывают «давние» и «недавние»</a:t>
            </a:r>
          </a:p>
          <a:p>
            <a:r>
              <a:rPr lang="ru-RU" b="1" dirty="0"/>
              <a:t>Организация информации </a:t>
            </a:r>
            <a:r>
              <a:rPr lang="ru-RU" dirty="0"/>
              <a:t>– иерархия или то что человек хочет видеть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8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Эвристики </a:t>
            </a:r>
            <a:r>
              <a:rPr lang="ru-RU" dirty="0" err="1"/>
              <a:t>Нильсена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Отображение статусов системы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Соответствие между системой и реальным миром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Пользователь должен иметь контроль над системой и свободу 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Согласованность и стандартизация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Предупреждения о возможных последствиях и ошибках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Понимание лучше, чем запоминание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Гибкость и эффективность в использовании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Эстетичный и </a:t>
            </a:r>
            <a:r>
              <a:rPr lang="ru-RU" dirty="0" err="1"/>
              <a:t>минималистичный</a:t>
            </a:r>
            <a:r>
              <a:rPr lang="ru-RU" dirty="0"/>
              <a:t> дизайн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Помогите пользователю распознавать ошибки, диагностировать и восстанавливаться после них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Помощь и документация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7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проектирования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7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08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303</Words>
  <Application>Microsoft Office PowerPoint</Application>
  <PresentationFormat>Широкоэкранный</PresentationFormat>
  <Paragraphs>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Лекция 8 Системное проектирование: Проектирование интерфейсов</vt:lpstr>
      <vt:lpstr>Этапы проектирования</vt:lpstr>
      <vt:lpstr>Еще раз о принципах</vt:lpstr>
      <vt:lpstr>Работа пользователя с интерфейсом</vt:lpstr>
      <vt:lpstr>Как облегчить работу пользователя</vt:lpstr>
      <vt:lpstr>Чем меньше интерфейса, тем лучше</vt:lpstr>
      <vt:lpstr>Следуйте ментальным моделям</vt:lpstr>
      <vt:lpstr>Эвристики Нильсена</vt:lpstr>
      <vt:lpstr>Элементы проектирования</vt:lpstr>
      <vt:lpstr>Типовые схемы</vt:lpstr>
      <vt:lpstr>Модульная сетка</vt:lpstr>
      <vt:lpstr>Адаптивный дизайн</vt:lpstr>
      <vt:lpstr>Представление данных</vt:lpstr>
      <vt:lpstr>«Мариванна, мне листика не хватило»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Прототипирование</vt:lpstr>
      <vt:lpstr>Может быстрее сразу делать чистовой макет?</vt:lpstr>
      <vt:lpstr>Balsamiq Mockups</vt:lpstr>
      <vt:lpstr>Домашнее задание</vt:lpstr>
    </vt:vector>
  </TitlesOfParts>
  <Company>Digital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</dc:title>
  <dc:creator>Bryukhov Denis</dc:creator>
  <cp:lastModifiedBy>Владислав Карюкин</cp:lastModifiedBy>
  <cp:revision>91</cp:revision>
  <dcterms:created xsi:type="dcterms:W3CDTF">2013-10-22T11:25:34Z</dcterms:created>
  <dcterms:modified xsi:type="dcterms:W3CDTF">2024-10-30T12:42:18Z</dcterms:modified>
</cp:coreProperties>
</file>